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AEF6A5-2D4A-4768-AC8F-CF3A70C84FEF}" type="datetimeFigureOut">
              <a:rPr lang="es-NI" smtClean="0"/>
              <a:t>25/09/2014</a:t>
            </a:fld>
            <a:endParaRPr lang="es-NI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NI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78911D-8958-4408-B665-097CD972D7DC}" type="slidenum">
              <a:rPr lang="es-NI" smtClean="0"/>
              <a:t>‹Nº›</a:t>
            </a:fld>
            <a:endParaRPr lang="es-N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EF6A5-2D4A-4768-AC8F-CF3A70C84FEF}" type="datetimeFigureOut">
              <a:rPr lang="es-NI" smtClean="0"/>
              <a:t>25/09/2014</a:t>
            </a:fld>
            <a:endParaRPr lang="es-NI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8911D-8958-4408-B665-097CD972D7DC}" type="slidenum">
              <a:rPr lang="es-NI" smtClean="0"/>
              <a:t>‹Nº›</a:t>
            </a:fld>
            <a:endParaRPr lang="es-N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EF6A5-2D4A-4768-AC8F-CF3A70C84FEF}" type="datetimeFigureOut">
              <a:rPr lang="es-NI" smtClean="0"/>
              <a:t>25/09/2014</a:t>
            </a:fld>
            <a:endParaRPr lang="es-NI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8911D-8958-4408-B665-097CD972D7DC}" type="slidenum">
              <a:rPr lang="es-NI" smtClean="0"/>
              <a:t>‹Nº›</a:t>
            </a:fld>
            <a:endParaRPr lang="es-N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EF6A5-2D4A-4768-AC8F-CF3A70C84FEF}" type="datetimeFigureOut">
              <a:rPr lang="es-NI" smtClean="0"/>
              <a:t>25/09/2014</a:t>
            </a:fld>
            <a:endParaRPr lang="es-NI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8911D-8958-4408-B665-097CD972D7DC}" type="slidenum">
              <a:rPr lang="es-NI" smtClean="0"/>
              <a:t>‹Nº›</a:t>
            </a:fld>
            <a:endParaRPr lang="es-NI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EF6A5-2D4A-4768-AC8F-CF3A70C84FEF}" type="datetimeFigureOut">
              <a:rPr lang="es-NI" smtClean="0"/>
              <a:t>25/09/2014</a:t>
            </a:fld>
            <a:endParaRPr lang="es-NI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8911D-8958-4408-B665-097CD972D7DC}" type="slidenum">
              <a:rPr lang="es-NI" smtClean="0"/>
              <a:t>‹Nº›</a:t>
            </a:fld>
            <a:endParaRPr lang="es-NI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EF6A5-2D4A-4768-AC8F-CF3A70C84FEF}" type="datetimeFigureOut">
              <a:rPr lang="es-NI" smtClean="0"/>
              <a:t>25/09/2014</a:t>
            </a:fld>
            <a:endParaRPr lang="es-NI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8911D-8958-4408-B665-097CD972D7DC}" type="slidenum">
              <a:rPr lang="es-NI" smtClean="0"/>
              <a:t>‹Nº›</a:t>
            </a:fld>
            <a:endParaRPr lang="es-NI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EF6A5-2D4A-4768-AC8F-CF3A70C84FEF}" type="datetimeFigureOut">
              <a:rPr lang="es-NI" smtClean="0"/>
              <a:t>25/09/2014</a:t>
            </a:fld>
            <a:endParaRPr lang="es-NI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8911D-8958-4408-B665-097CD972D7DC}" type="slidenum">
              <a:rPr lang="es-NI" smtClean="0"/>
              <a:t>‹Nº›</a:t>
            </a:fld>
            <a:endParaRPr lang="es-N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EF6A5-2D4A-4768-AC8F-CF3A70C84FEF}" type="datetimeFigureOut">
              <a:rPr lang="es-NI" smtClean="0"/>
              <a:t>25/09/2014</a:t>
            </a:fld>
            <a:endParaRPr lang="es-NI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8911D-8958-4408-B665-097CD972D7DC}" type="slidenum">
              <a:rPr lang="es-NI" smtClean="0"/>
              <a:t>‹Nº›</a:t>
            </a:fld>
            <a:endParaRPr lang="es-NI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EF6A5-2D4A-4768-AC8F-CF3A70C84FEF}" type="datetimeFigureOut">
              <a:rPr lang="es-NI" smtClean="0"/>
              <a:t>25/09/2014</a:t>
            </a:fld>
            <a:endParaRPr lang="es-NI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8911D-8958-4408-B665-097CD972D7DC}" type="slidenum">
              <a:rPr lang="es-NI" smtClean="0"/>
              <a:t>‹Nº›</a:t>
            </a:fld>
            <a:endParaRPr lang="es-N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0AEF6A5-2D4A-4768-AC8F-CF3A70C84FEF}" type="datetimeFigureOut">
              <a:rPr lang="es-NI" smtClean="0"/>
              <a:t>25/09/2014</a:t>
            </a:fld>
            <a:endParaRPr lang="es-NI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8911D-8958-4408-B665-097CD972D7DC}" type="slidenum">
              <a:rPr lang="es-NI" smtClean="0"/>
              <a:t>‹Nº›</a:t>
            </a:fld>
            <a:endParaRPr lang="es-NI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AEF6A5-2D4A-4768-AC8F-CF3A70C84FEF}" type="datetimeFigureOut">
              <a:rPr lang="es-NI" smtClean="0"/>
              <a:t>25/09/2014</a:t>
            </a:fld>
            <a:endParaRPr lang="es-NI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NI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78911D-8958-4408-B665-097CD972D7DC}" type="slidenum">
              <a:rPr lang="es-NI" smtClean="0"/>
              <a:t>‹Nº›</a:t>
            </a:fld>
            <a:endParaRPr lang="es-NI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AEF6A5-2D4A-4768-AC8F-CF3A70C84FEF}" type="datetimeFigureOut">
              <a:rPr lang="es-NI" smtClean="0"/>
              <a:t>25/09/2014</a:t>
            </a:fld>
            <a:endParaRPr lang="es-NI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NI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78911D-8958-4408-B665-097CD972D7DC}" type="slidenum">
              <a:rPr lang="es-NI" smtClean="0"/>
              <a:t>‹Nº›</a:t>
            </a:fld>
            <a:endParaRPr lang="es-N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820472" cy="2135337"/>
          </a:xfrm>
        </p:spPr>
        <p:txBody>
          <a:bodyPr>
            <a:noAutofit/>
          </a:bodyPr>
          <a:lstStyle/>
          <a:p>
            <a:pPr algn="ctr"/>
            <a:r>
              <a:rPr lang="es-NI" sz="4000" dirty="0" smtClean="0"/>
              <a:t>TEMATICA: TURISMO RURAL COMUNITARIO Y DESARROLLO LOCAL </a:t>
            </a:r>
            <a:endParaRPr lang="es-NI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4104456"/>
          </a:xfrm>
        </p:spPr>
        <p:txBody>
          <a:bodyPr/>
          <a:lstStyle/>
          <a:p>
            <a:pPr algn="ctr"/>
            <a:r>
              <a:rPr lang="es-NI" dirty="0" smtClean="0"/>
              <a:t>GIRA OCCIDENTE DE NICARAGUA – CHINANDEGA ´´RESERVA SILVESTRE PRIVADA HATO NUEVO –PADRE RAMOS ´´</a:t>
            </a:r>
            <a:endParaRPr lang="es-N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400600"/>
          </a:xfrm>
        </p:spPr>
        <p:txBody>
          <a:bodyPr>
            <a:normAutofit fontScale="92500" lnSpcReduction="10000"/>
          </a:bodyPr>
          <a:lstStyle/>
          <a:p>
            <a:r>
              <a:rPr lang="es-NI" dirty="0" smtClean="0"/>
              <a:t>Cambios climáticos.</a:t>
            </a:r>
          </a:p>
          <a:p>
            <a:pPr>
              <a:buNone/>
            </a:pPr>
            <a:endParaRPr lang="es-NI" dirty="0" smtClean="0"/>
          </a:p>
          <a:p>
            <a:r>
              <a:rPr lang="es-NI" dirty="0" smtClean="0"/>
              <a:t>Desastres Naturales.</a:t>
            </a:r>
          </a:p>
          <a:p>
            <a:pPr>
              <a:buNone/>
            </a:pPr>
            <a:endParaRPr lang="es-NI" dirty="0" smtClean="0"/>
          </a:p>
          <a:p>
            <a:r>
              <a:rPr lang="es-NI" dirty="0" smtClean="0"/>
              <a:t> Incremento de Inversionistas extranjeros en las localidades.( Tratado de libre comercio –empresas internacionales puedan crear dependencia laboral y por ende delimitar el desarrollo económico local).</a:t>
            </a:r>
          </a:p>
          <a:p>
            <a:pPr>
              <a:buNone/>
            </a:pPr>
            <a:r>
              <a:rPr lang="es-NI" dirty="0" smtClean="0"/>
              <a:t> </a:t>
            </a:r>
          </a:p>
          <a:p>
            <a:r>
              <a:rPr lang="es-NI" dirty="0" smtClean="0"/>
              <a:t>Destrucción   de flora y fauna a través del avance de la agricultura.</a:t>
            </a:r>
          </a:p>
          <a:p>
            <a:pPr>
              <a:buNone/>
            </a:pPr>
            <a:endParaRPr lang="es-NI" dirty="0" smtClean="0"/>
          </a:p>
          <a:p>
            <a:r>
              <a:rPr lang="es-NI" dirty="0" smtClean="0"/>
              <a:t>Demanda Turística sin participación de las localidades. </a:t>
            </a:r>
          </a:p>
          <a:p>
            <a:endParaRPr lang="es-NI" dirty="0" smtClean="0"/>
          </a:p>
          <a:p>
            <a:endParaRPr lang="es-NI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AMENAZAS </a:t>
            </a:r>
            <a:endParaRPr lang="es-N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MX" b="1" dirty="0" smtClean="0"/>
              <a:t>Factor de éxito : </a:t>
            </a:r>
          </a:p>
          <a:p>
            <a:r>
              <a:rPr lang="es-MX" dirty="0" smtClean="0"/>
              <a:t>Existencia de un marco regulatorio que promueva el turismo solidario y sostenible como una alternativa para diversificar las fuentes de ingresos en las localidades.</a:t>
            </a:r>
          </a:p>
          <a:p>
            <a:r>
              <a:rPr lang="es-MX" dirty="0" smtClean="0"/>
              <a:t>Mantener y reforzar las culturas, los productos y las tradiciones locales.</a:t>
            </a:r>
          </a:p>
          <a:p>
            <a:r>
              <a:rPr lang="es-MX" dirty="0" smtClean="0"/>
              <a:t>Conservación del medio ambiente como fuente principal de todas las modalidades de turismo en las localidades.</a:t>
            </a:r>
          </a:p>
          <a:p>
            <a:endParaRPr lang="es-MX" dirty="0" smtClean="0"/>
          </a:p>
          <a:p>
            <a:endParaRPr lang="es-NI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 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912269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Asociatividad, Organización y estructura legal de iniciativas de turismo sostenible, solidario , rural.</a:t>
            </a:r>
          </a:p>
          <a:p>
            <a:r>
              <a:rPr lang="es-MX" dirty="0" smtClean="0"/>
              <a:t>Incorporacion de las comunidad como un agente dinamizador en el desarrollo local.</a:t>
            </a:r>
          </a:p>
          <a:p>
            <a:r>
              <a:rPr lang="es-MX" dirty="0" smtClean="0"/>
              <a:t>No logre capacitarse la oferta turística y no se logre ofertar servicios con calidad.</a:t>
            </a:r>
          </a:p>
          <a:p>
            <a:r>
              <a:rPr lang="es-MX" dirty="0" smtClean="0"/>
              <a:t>Sino se promociona las iniciativas comunitarias no se lograra el éxito total en el desarrollo del turismo.</a:t>
            </a:r>
            <a:endParaRPr lang="es-NI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Debilidades: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04766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Iniciativa de turismo rural comunitario e institución publica- MARENA , revisaran caso para ceder derecho a operación  y ofrecer servicios turísticos , además se reconocerá derecho real  de eco albergue para que funcione en área de amortiguamiento.</a:t>
            </a:r>
          </a:p>
          <a:p>
            <a:pPr marL="109728" indent="0">
              <a:buNone/>
            </a:pP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 smtClean="0"/>
              <a:t> La iniciativa que protege especie tortuga carey se reunió con representante de la dirección de promoción de intur central para incluir en materiales promocional del Dep. de  Chinandega a la iniciativa para promoverlo como  oportunidad de turismo científico.</a:t>
            </a:r>
            <a:endParaRPr lang="es-NI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ACUERDOS BILATERALES 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42591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328591"/>
          </a:xfrm>
        </p:spPr>
        <p:txBody>
          <a:bodyPr/>
          <a:lstStyle/>
          <a:p>
            <a:endParaRPr lang="es-NI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1026" name="Picture 2" descr="E:\DCIM\120___07\IMG_7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 smtClean="0"/>
              <a:t>Finca La trinchera </a:t>
            </a:r>
          </a:p>
          <a:p>
            <a:r>
              <a:rPr lang="es-NI" dirty="0" smtClean="0"/>
              <a:t>Iniciativa Familiar  Cultivo de  Conchas Negras en Manglares.</a:t>
            </a:r>
          </a:p>
          <a:p>
            <a:r>
              <a:rPr lang="es-NI" dirty="0" smtClean="0"/>
              <a:t>Nidos de Conservación Tortuga Carey</a:t>
            </a:r>
          </a:p>
          <a:p>
            <a:r>
              <a:rPr lang="es-NI" dirty="0" smtClean="0"/>
              <a:t>Reserva Silvestre Privada Hato Nuevo</a:t>
            </a:r>
          </a:p>
          <a:p>
            <a:r>
              <a:rPr lang="es-NI" dirty="0" smtClean="0"/>
              <a:t>Escalar Volcán Cosiguina.  </a:t>
            </a:r>
            <a:endParaRPr lang="es-NI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CIRCUITO REALIZADO EN GIRA </a:t>
            </a:r>
            <a:endParaRPr lang="es-N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Ø"/>
            </a:pPr>
            <a:endParaRPr lang="es-NI" dirty="0" smtClean="0"/>
          </a:p>
          <a:p>
            <a:pPr algn="just">
              <a:buFont typeface="Wingdings" pitchFamily="2" charset="2"/>
              <a:buChar char="Ø"/>
            </a:pPr>
            <a:r>
              <a:rPr lang="es-NI" dirty="0" smtClean="0"/>
              <a:t> Gestión del recurso Turístico a través de Alianza Publico Privado, Asociaciones , Organismos integrados  fortalecen el desarrollo local a través del Turismo Sostenible en las comunidades de occidente. </a:t>
            </a:r>
          </a:p>
          <a:p>
            <a:pPr algn="just">
              <a:buNone/>
            </a:pPr>
            <a:endParaRPr lang="es-NI" dirty="0" smtClean="0"/>
          </a:p>
          <a:p>
            <a:pPr algn="just">
              <a:buFont typeface="Wingdings" pitchFamily="2" charset="2"/>
              <a:buChar char="Ø"/>
            </a:pPr>
            <a:r>
              <a:rPr lang="es-NI" dirty="0" smtClean="0"/>
              <a:t>Reserva Silvestre Privada Dirige Circuito Turístico Integrando a la localidad. </a:t>
            </a:r>
          </a:p>
          <a:p>
            <a:pPr algn="just">
              <a:buNone/>
            </a:pPr>
            <a:endParaRPr lang="es-NI" dirty="0" smtClean="0"/>
          </a:p>
          <a:p>
            <a:pPr algn="just">
              <a:buFont typeface="Wingdings" pitchFamily="2" charset="2"/>
              <a:buChar char="Ø"/>
            </a:pPr>
            <a:r>
              <a:rPr lang="es-NI" dirty="0" smtClean="0"/>
              <a:t>Recursos naturales conservados.</a:t>
            </a:r>
          </a:p>
          <a:p>
            <a:pPr algn="just">
              <a:buNone/>
            </a:pPr>
            <a:endParaRPr lang="es-NI" dirty="0" smtClean="0"/>
          </a:p>
          <a:p>
            <a:pPr algn="just">
              <a:buFont typeface="Wingdings" pitchFamily="2" charset="2"/>
              <a:buChar char="Ø"/>
            </a:pPr>
            <a:r>
              <a:rPr lang="es-NI" dirty="0" smtClean="0"/>
              <a:t>Coordinación  para conservación de especies en peligro  de extinción sector Publico Privado , organismos, comunidad.</a:t>
            </a:r>
          </a:p>
          <a:p>
            <a:pPr algn="just">
              <a:buNone/>
            </a:pPr>
            <a:endParaRPr lang="es-NI" dirty="0" smtClean="0"/>
          </a:p>
          <a:p>
            <a:pPr algn="just">
              <a:buFont typeface="Wingdings" pitchFamily="2" charset="2"/>
              <a:buChar char="Ø"/>
            </a:pPr>
            <a:r>
              <a:rPr lang="es-NI" dirty="0" smtClean="0"/>
              <a:t> participación de actores locales en conservación del medio ambiente.</a:t>
            </a:r>
          </a:p>
          <a:p>
            <a:pPr algn="just">
              <a:buNone/>
            </a:pPr>
            <a:endParaRPr lang="es-NI" dirty="0" smtClean="0"/>
          </a:p>
          <a:p>
            <a:pPr algn="just">
              <a:buFont typeface="Wingdings" pitchFamily="2" charset="2"/>
              <a:buChar char="Ø"/>
            </a:pPr>
            <a:r>
              <a:rPr lang="es-NI" dirty="0" smtClean="0"/>
              <a:t> modelo circuito turístico integra a la comunidad.</a:t>
            </a:r>
          </a:p>
          <a:p>
            <a:pPr algn="just">
              <a:buNone/>
            </a:pPr>
            <a:endParaRPr lang="es-NI" dirty="0" smtClean="0"/>
          </a:p>
          <a:p>
            <a:pPr algn="just">
              <a:buFont typeface="Wingdings" pitchFamily="2" charset="2"/>
              <a:buChar char="Ø"/>
            </a:pPr>
            <a:r>
              <a:rPr lang="es-NI" dirty="0" smtClean="0"/>
              <a:t>Aprovechamiento y conservación espacios naturales para desarrollo turístico local .  </a:t>
            </a:r>
          </a:p>
          <a:p>
            <a:pPr algn="just">
              <a:buFont typeface="Wingdings" pitchFamily="2" charset="2"/>
              <a:buChar char="Ø"/>
            </a:pPr>
            <a:r>
              <a:rPr lang="es-NI" dirty="0" smtClean="0"/>
              <a:t>Diversidad de paisajes naturales  </a:t>
            </a:r>
          </a:p>
          <a:p>
            <a:pPr algn="just">
              <a:buFont typeface="Wingdings" pitchFamily="2" charset="2"/>
              <a:buChar char="Ø"/>
            </a:pPr>
            <a:endParaRPr lang="es-NI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FORTALEZAS </a:t>
            </a:r>
            <a:endParaRPr lang="es-N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9411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NI" dirty="0" smtClean="0"/>
              <a:t>Recursos Naturales aptos para creación de innovaciones en  productos turísticos( mangles, playas, otros) .</a:t>
            </a:r>
          </a:p>
          <a:p>
            <a:pPr algn="just">
              <a:buNone/>
            </a:pPr>
            <a:endParaRPr lang="es-NI" sz="1200" dirty="0" smtClean="0"/>
          </a:p>
          <a:p>
            <a:pPr algn="just"/>
            <a:r>
              <a:rPr lang="es-NI" dirty="0" smtClean="0"/>
              <a:t>Fácil acceso al potencial turístico que posee la zona.</a:t>
            </a:r>
          </a:p>
          <a:p>
            <a:pPr algn="just">
              <a:buNone/>
            </a:pPr>
            <a:endParaRPr lang="es-NI" sz="1400" dirty="0" smtClean="0"/>
          </a:p>
          <a:p>
            <a:pPr algn="just"/>
            <a:r>
              <a:rPr lang="es-NI" dirty="0" smtClean="0"/>
              <a:t>Infraestructura innovadora  en Reserva Silvestre Hato Nuevo amigable con el medio ambiente.</a:t>
            </a:r>
          </a:p>
          <a:p>
            <a:pPr algn="just">
              <a:buNone/>
            </a:pPr>
            <a:endParaRPr lang="es-NI" sz="1300" dirty="0" smtClean="0"/>
          </a:p>
          <a:p>
            <a:pPr algn="just"/>
            <a:r>
              <a:rPr lang="es-NI" dirty="0" smtClean="0"/>
              <a:t>Actores locales capacitándose a través de las alianzas publico privado, asociaciones y organismos presentes en la zona.</a:t>
            </a:r>
          </a:p>
          <a:p>
            <a:pPr algn="just"/>
            <a:endParaRPr lang="es-NI" sz="1200" dirty="0" smtClean="0"/>
          </a:p>
          <a:p>
            <a:pPr algn="just"/>
            <a:r>
              <a:rPr lang="es-NI" dirty="0" smtClean="0"/>
              <a:t>Encadenamiento de las iniciativas locales  a través de circuito turístico y otras asociaciones.   </a:t>
            </a:r>
          </a:p>
          <a:p>
            <a:pPr algn="just"/>
            <a:endParaRPr lang="es-NI" dirty="0" smtClean="0"/>
          </a:p>
          <a:p>
            <a:pPr algn="just"/>
            <a:endParaRPr lang="es-NI" dirty="0" smtClean="0"/>
          </a:p>
          <a:p>
            <a:pPr algn="just"/>
            <a:endParaRPr lang="es-NI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s-NI" dirty="0" smtClean="0"/>
              <a:t>FORTALEZAS </a:t>
            </a:r>
            <a:endParaRPr lang="es-N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s-NI" sz="1800" dirty="0" smtClean="0">
                <a:latin typeface="Courier" pitchFamily="49" charset="0"/>
              </a:rPr>
              <a:t>Fortalecimiento en capacitaciones en temas de turismo sostenible  a las comunidades.</a:t>
            </a:r>
          </a:p>
          <a:p>
            <a:pPr algn="just"/>
            <a:r>
              <a:rPr lang="es-MX" sz="1800" dirty="0" smtClean="0">
                <a:latin typeface="Courier" pitchFamily="49" charset="0"/>
              </a:rPr>
              <a:t>En Chinandega El viejo la municipalidad no apoya la gestión turística para lograr el desarrollo de las localidades.</a:t>
            </a:r>
            <a:endParaRPr lang="es-NI" sz="1800" dirty="0" smtClean="0">
              <a:latin typeface="Courier" pitchFamily="49" charset="0"/>
            </a:endParaRPr>
          </a:p>
          <a:p>
            <a:pPr algn="just"/>
            <a:r>
              <a:rPr lang="es-NI" sz="1800" dirty="0" smtClean="0">
                <a:latin typeface="Courier" pitchFamily="49" charset="0"/>
              </a:rPr>
              <a:t> Falta de infraestructura  en información turística en la localidad.</a:t>
            </a:r>
          </a:p>
          <a:p>
            <a:pPr algn="just"/>
            <a:r>
              <a:rPr lang="es-NI" sz="1800" dirty="0" smtClean="0">
                <a:latin typeface="Courier" pitchFamily="49" charset="0"/>
              </a:rPr>
              <a:t>Fortalecimiento en equipos y capacidades  a guías locales. </a:t>
            </a:r>
          </a:p>
          <a:p>
            <a:pPr algn="just"/>
            <a:r>
              <a:rPr lang="es-NI" sz="1800" dirty="0" smtClean="0">
                <a:latin typeface="Courier" pitchFamily="49" charset="0"/>
              </a:rPr>
              <a:t>Señalización turística en las localidades para accesar a los servicios y Atractivos Turiscos.</a:t>
            </a:r>
          </a:p>
          <a:p>
            <a:pPr algn="just"/>
            <a:r>
              <a:rPr lang="es-NI" sz="1800" dirty="0" smtClean="0">
                <a:latin typeface="Courier" pitchFamily="49" charset="0"/>
              </a:rPr>
              <a:t>Diseño interpretación, construcción de senderos en volcán cosiguina.</a:t>
            </a:r>
          </a:p>
          <a:p>
            <a:pPr algn="just"/>
            <a:r>
              <a:rPr lang="es-NI" sz="1800" dirty="0" smtClean="0">
                <a:latin typeface="Courier" pitchFamily="49" charset="0"/>
              </a:rPr>
              <a:t>Datos estadísticos para medir la carga turística en el sitio.</a:t>
            </a:r>
          </a:p>
          <a:p>
            <a:pPr algn="just"/>
            <a:r>
              <a:rPr lang="es-NI" sz="1800" dirty="0" smtClean="0">
                <a:latin typeface="Courier" pitchFamily="49" charset="0"/>
              </a:rPr>
              <a:t>Capacitar a mujeres de iniciativas de conservación de especies ( viveros de conchas –manglares) </a:t>
            </a:r>
          </a:p>
          <a:p>
            <a:pPr algn="just"/>
            <a:r>
              <a:rPr lang="es-NI" sz="1800" dirty="0" smtClean="0">
                <a:latin typeface="Courier" pitchFamily="49" charset="0"/>
              </a:rPr>
              <a:t>Falta mejorar infraestructura a nivel privada y publica.</a:t>
            </a:r>
          </a:p>
          <a:p>
            <a:pPr algn="just">
              <a:buNone/>
            </a:pPr>
            <a:endParaRPr lang="es-NI" sz="1800" dirty="0" smtClean="0">
              <a:latin typeface="Courier" pitchFamily="49" charset="0"/>
            </a:endParaRPr>
          </a:p>
          <a:p>
            <a:pPr algn="just">
              <a:buNone/>
            </a:pPr>
            <a:r>
              <a:rPr lang="es-NI" sz="1800" dirty="0" smtClean="0">
                <a:latin typeface="Courier" pitchFamily="49" charset="0"/>
              </a:rPr>
              <a:t> </a:t>
            </a:r>
            <a:endParaRPr lang="es-NI" sz="1800" dirty="0">
              <a:latin typeface="Courier" pitchFamily="49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NI" dirty="0" smtClean="0"/>
              <a:t>DEBILIDADES </a:t>
            </a:r>
            <a:endParaRPr lang="es-N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es-NI" sz="2400" dirty="0" smtClean="0"/>
          </a:p>
          <a:p>
            <a:r>
              <a:rPr lang="es-NI" sz="2000" dirty="0">
                <a:latin typeface="Courier" pitchFamily="49" charset="0"/>
              </a:rPr>
              <a:t>F</a:t>
            </a:r>
            <a:r>
              <a:rPr lang="es-NI" sz="2000" dirty="0" smtClean="0">
                <a:latin typeface="Courier" pitchFamily="49" charset="0"/>
              </a:rPr>
              <a:t>alta de Acceso a la tecnología.</a:t>
            </a:r>
          </a:p>
          <a:p>
            <a:r>
              <a:rPr lang="es-MX" sz="2000" dirty="0" smtClean="0">
                <a:latin typeface="Courier" pitchFamily="49" charset="0"/>
              </a:rPr>
              <a:t>Falta de apropiación de los gobiernos municipales del proyecto del turismo rural comunitario que promueve el gobierno central.</a:t>
            </a:r>
            <a:endParaRPr lang="es-NI" sz="2000" dirty="0" smtClean="0">
              <a:latin typeface="Courier" pitchFamily="49" charset="0"/>
            </a:endParaRPr>
          </a:p>
          <a:p>
            <a:r>
              <a:rPr lang="es-NI" sz="2000" dirty="0" smtClean="0">
                <a:latin typeface="Courier" pitchFamily="49" charset="0"/>
              </a:rPr>
              <a:t>Falta de aprovechamiento de recursos naturales en el turismo( aguas termales)</a:t>
            </a:r>
          </a:p>
          <a:p>
            <a:r>
              <a:rPr lang="es-NI" sz="2000" dirty="0" smtClean="0">
                <a:latin typeface="Courier" pitchFamily="49" charset="0"/>
              </a:rPr>
              <a:t>Imagen corporativa poco visible.</a:t>
            </a:r>
          </a:p>
          <a:p>
            <a:r>
              <a:rPr lang="es-NI" sz="2000" dirty="0" smtClean="0">
                <a:latin typeface="Courier" pitchFamily="49" charset="0"/>
              </a:rPr>
              <a:t>Poca oferta turística diversificada con calidad.</a:t>
            </a:r>
          </a:p>
          <a:p>
            <a:r>
              <a:rPr lang="es-NI" sz="2000" dirty="0" smtClean="0">
                <a:latin typeface="Courier" pitchFamily="49" charset="0"/>
              </a:rPr>
              <a:t> Pocas iniciativas turísticas  en la zona .</a:t>
            </a:r>
          </a:p>
          <a:p>
            <a:r>
              <a:rPr lang="es-NI" sz="2000" dirty="0" smtClean="0">
                <a:latin typeface="Courier" pitchFamily="49" charset="0"/>
              </a:rPr>
              <a:t>Falta de seguridad turística en algunas actividades con el medio ambiente . </a:t>
            </a:r>
          </a:p>
          <a:p>
            <a:r>
              <a:rPr lang="es-NI" sz="2000" dirty="0" smtClean="0">
                <a:latin typeface="Courier" pitchFamily="49" charset="0"/>
              </a:rPr>
              <a:t>Avance de Frontera agrícola en Volcán Cosiguina.</a:t>
            </a:r>
          </a:p>
          <a:p>
            <a:pPr>
              <a:buNone/>
            </a:pPr>
            <a:r>
              <a:rPr lang="es-NI" sz="2000" dirty="0" smtClean="0">
                <a:latin typeface="Courier" pitchFamily="49" charset="0"/>
              </a:rPr>
              <a:t> </a:t>
            </a:r>
            <a:endParaRPr lang="es-NI" sz="2000" dirty="0">
              <a:latin typeface="Courier" pitchFamily="49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DEBILIDADES 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815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s-NI" dirty="0" smtClean="0"/>
              <a:t>Desarrollar calidad de vida en la población a través del turismo sostenible en las localidades.</a:t>
            </a:r>
          </a:p>
          <a:p>
            <a:pPr algn="just">
              <a:buNone/>
            </a:pPr>
            <a:endParaRPr lang="es-NI" dirty="0" smtClean="0"/>
          </a:p>
          <a:p>
            <a:pPr algn="just"/>
            <a:r>
              <a:rPr lang="es-NI" dirty="0" smtClean="0"/>
              <a:t>Mujeres y varones empoderados en sus comunidades a través de la gestión de los recursos turísticos garantizando desarrollo local.</a:t>
            </a:r>
          </a:p>
          <a:p>
            <a:pPr algn="just">
              <a:buNone/>
            </a:pPr>
            <a:endParaRPr lang="es-NI" dirty="0" smtClean="0"/>
          </a:p>
          <a:p>
            <a:pPr algn="just"/>
            <a:r>
              <a:rPr lang="es-NI" dirty="0" smtClean="0"/>
              <a:t>Integrar a las comunidades en el desarrollo del turismo responsable, creando nuevas alternativas de ingresos económicos.</a:t>
            </a:r>
          </a:p>
          <a:p>
            <a:pPr algn="just">
              <a:buNone/>
            </a:pPr>
            <a:endParaRPr lang="es-NI" dirty="0" smtClean="0"/>
          </a:p>
          <a:p>
            <a:pPr algn="just"/>
            <a:r>
              <a:rPr lang="es-NI" dirty="0" smtClean="0"/>
              <a:t>Creación de encadenamiento- iniciativas turismo sostenible. </a:t>
            </a:r>
          </a:p>
          <a:p>
            <a:pPr algn="just">
              <a:buNone/>
            </a:pPr>
            <a:r>
              <a:rPr lang="es-NI" dirty="0" smtClean="0"/>
              <a:t> </a:t>
            </a:r>
          </a:p>
          <a:p>
            <a:pPr algn="just"/>
            <a:r>
              <a:rPr lang="es-NI" dirty="0" smtClean="0"/>
              <a:t>Conservación del medio ambiente a través del turismo sostenible involucrando a las comunidades.</a:t>
            </a:r>
          </a:p>
          <a:p>
            <a:pPr algn="just">
              <a:buNone/>
            </a:pPr>
            <a:endParaRPr lang="es-NI" dirty="0" smtClean="0"/>
          </a:p>
          <a:p>
            <a:pPr algn="just"/>
            <a:r>
              <a:rPr lang="es-NI" dirty="0" smtClean="0"/>
              <a:t>Creación de nuevos productos turísticos innovadores con el potencial de recursos que poseen. </a:t>
            </a:r>
          </a:p>
          <a:p>
            <a:pPr algn="just">
              <a:buNone/>
            </a:pPr>
            <a:endParaRPr lang="es-NI" dirty="0" smtClean="0"/>
          </a:p>
          <a:p>
            <a:pPr algn="just"/>
            <a:r>
              <a:rPr lang="es-NI" dirty="0" smtClean="0"/>
              <a:t>Apoyo del gobierno y de cooperación internacional para desarrollar  el turismo en las localidades. 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Atreves del Gobierno apoyando las iniciativas en turismo Rural, que Nicaragua se posicione como un modelo a nivel Mundial en el desarrollo del Turismo Sostenible</a:t>
            </a:r>
            <a:r>
              <a:rPr lang="es-MX" dirty="0" smtClean="0"/>
              <a:t>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Que todas las organizaciones gubernamentales se integren al trabajo de turismo comunitario como herramienta para dinamizar la economía local</a:t>
            </a:r>
            <a:endParaRPr lang="es-NI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OPORTUNIDADES</a:t>
            </a:r>
            <a:endParaRPr lang="es-N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es-NI" dirty="0" smtClean="0"/>
              <a:t>Creación de nuevos programas gubermantales en conjunto con la cooperación.</a:t>
            </a:r>
          </a:p>
          <a:p>
            <a:pPr algn="just">
              <a:buNone/>
            </a:pPr>
            <a:endParaRPr lang="es-NI" dirty="0" smtClean="0"/>
          </a:p>
          <a:p>
            <a:pPr algn="just"/>
            <a:r>
              <a:rPr lang="es-NI" dirty="0" smtClean="0"/>
              <a:t>Continuar creando mas iniciativas en turismo rural comunitario.</a:t>
            </a:r>
          </a:p>
          <a:p>
            <a:pPr algn="just">
              <a:buNone/>
            </a:pPr>
            <a:endParaRPr lang="es-NI" dirty="0" smtClean="0"/>
          </a:p>
          <a:p>
            <a:pPr algn="just"/>
            <a:r>
              <a:rPr lang="es-NI" dirty="0" smtClean="0"/>
              <a:t>Incrementar la oferta turística –diversificada.</a:t>
            </a:r>
          </a:p>
          <a:p>
            <a:pPr algn="just">
              <a:buNone/>
            </a:pPr>
            <a:endParaRPr lang="es-NI" dirty="0" smtClean="0"/>
          </a:p>
          <a:p>
            <a:pPr algn="just"/>
            <a:r>
              <a:rPr lang="es-NI" dirty="0" smtClean="0"/>
              <a:t>Políticas de gobierno que involucran a los actores locales, cámaras de turismo, instituciones publicas, asociaciones, otras.</a:t>
            </a:r>
          </a:p>
          <a:p>
            <a:pPr algn="just">
              <a:buNone/>
            </a:pPr>
            <a:endParaRPr lang="es-NI" dirty="0" smtClean="0"/>
          </a:p>
          <a:p>
            <a:pPr algn="just"/>
            <a:r>
              <a:rPr lang="es-NI" dirty="0" smtClean="0"/>
              <a:t>Aprovechamiento de asistencias técnicas a través de proyectos y programas de gobierno y cooperación internacional.</a:t>
            </a:r>
          </a:p>
          <a:p>
            <a:pPr algn="just">
              <a:buNone/>
            </a:pPr>
            <a:endParaRPr lang="es-NI" dirty="0" smtClean="0"/>
          </a:p>
          <a:p>
            <a:pPr algn="just"/>
            <a:r>
              <a:rPr lang="es-NI" dirty="0" smtClean="0"/>
              <a:t>Desarrollo de investigación científica a través de los recursos naturales, culturales e históricos que poseen.  </a:t>
            </a:r>
          </a:p>
          <a:p>
            <a:pPr algn="just">
              <a:buNone/>
            </a:pPr>
            <a:endParaRPr lang="es-NI" dirty="0" smtClean="0"/>
          </a:p>
          <a:p>
            <a:pPr algn="just"/>
            <a:r>
              <a:rPr lang="es-NI" dirty="0" smtClean="0"/>
              <a:t>Demanda de nuevos nichos de mercados  turísticos nacionales e internacionales.</a:t>
            </a:r>
          </a:p>
          <a:p>
            <a:pPr algn="just"/>
            <a:r>
              <a:rPr lang="es-MX" dirty="0" smtClean="0"/>
              <a:t>Crear y fortalecer  conciencia por la seguridad alimentaria en las comunidades</a:t>
            </a:r>
            <a:endParaRPr lang="es-NI" dirty="0" smtClean="0"/>
          </a:p>
          <a:p>
            <a:pPr algn="just"/>
            <a:r>
              <a:rPr lang="es-MX" dirty="0" smtClean="0"/>
              <a:t>Implementar cosechas de agua .</a:t>
            </a:r>
          </a:p>
          <a:p>
            <a:pPr algn="just"/>
            <a:endParaRPr lang="es-NI" dirty="0" smtClean="0"/>
          </a:p>
          <a:p>
            <a:pPr algn="just"/>
            <a:endParaRPr lang="es-NI" dirty="0" smtClean="0"/>
          </a:p>
          <a:p>
            <a:pPr algn="just">
              <a:buNone/>
            </a:pPr>
            <a:r>
              <a:rPr lang="es-NI" dirty="0" smtClean="0"/>
              <a:t> </a:t>
            </a:r>
          </a:p>
          <a:p>
            <a:pPr algn="just"/>
            <a:endParaRPr lang="es-NI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OPORTUNIDADES </a:t>
            </a:r>
            <a:endParaRPr lang="es-N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947</Words>
  <Application>Microsoft Office PowerPoint</Application>
  <PresentationFormat>Presentación en pantalla (4:3)</PresentationFormat>
  <Paragraphs>120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Concurrencia</vt:lpstr>
      <vt:lpstr>TEMATICA: TURISMO RURAL COMUNITARIO Y DESARROLLO LOCAL </vt:lpstr>
      <vt:lpstr>Presentación de PowerPoint</vt:lpstr>
      <vt:lpstr>CIRCUITO REALIZADO EN GIRA </vt:lpstr>
      <vt:lpstr>FORTALEZAS </vt:lpstr>
      <vt:lpstr>FORTALEZAS </vt:lpstr>
      <vt:lpstr>DEBILIDADES </vt:lpstr>
      <vt:lpstr>DEBILIDADES </vt:lpstr>
      <vt:lpstr>OPORTUNIDADES</vt:lpstr>
      <vt:lpstr>OPORTUNIDADES </vt:lpstr>
      <vt:lpstr>AMENAZAS </vt:lpstr>
      <vt:lpstr>Conclusiones </vt:lpstr>
      <vt:lpstr>Debilidades:</vt:lpstr>
      <vt:lpstr>ACUERDOS BILATERALES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TEMATICA: TURISMO RURAL COMUNITARIO Y DESARROLLO LOCAL</dc:title>
  <dc:creator>HP</dc:creator>
  <cp:lastModifiedBy>DELL</cp:lastModifiedBy>
  <cp:revision>15</cp:revision>
  <dcterms:created xsi:type="dcterms:W3CDTF">2014-09-24T17:09:05Z</dcterms:created>
  <dcterms:modified xsi:type="dcterms:W3CDTF">2014-09-25T20:39:58Z</dcterms:modified>
</cp:coreProperties>
</file>